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67" r:id="rId3"/>
    <p:sldId id="268" r:id="rId4"/>
    <p:sldId id="266" r:id="rId5"/>
    <p:sldId id="273" r:id="rId6"/>
    <p:sldId id="258" r:id="rId7"/>
    <p:sldId id="269" r:id="rId8"/>
    <p:sldId id="272" r:id="rId9"/>
    <p:sldId id="270" r:id="rId10"/>
    <p:sldId id="271" r:id="rId11"/>
    <p:sldId id="275" r:id="rId12"/>
    <p:sldId id="274" r:id="rId13"/>
  </p:sldIdLst>
  <p:sldSz cx="9144000" cy="6858000" type="screen4x3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85"/>
    <a:srgbClr val="E1E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9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. Taylor" userId="1a56f68ea271c1e5" providerId="LiveId" clId="{5740EB6B-AE3A-4B08-BA9E-7CD1546DC035}"/>
    <pc:docChg chg="delSld modSld">
      <pc:chgData name="T. Taylor" userId="1a56f68ea271c1e5" providerId="LiveId" clId="{5740EB6B-AE3A-4B08-BA9E-7CD1546DC035}" dt="2025-06-11T16:20:09.448" v="97" actId="47"/>
      <pc:docMkLst>
        <pc:docMk/>
      </pc:docMkLst>
      <pc:sldChg chg="del">
        <pc:chgData name="T. Taylor" userId="1a56f68ea271c1e5" providerId="LiveId" clId="{5740EB6B-AE3A-4B08-BA9E-7CD1546DC035}" dt="2025-06-11T16:20:09.448" v="97" actId="47"/>
        <pc:sldMkLst>
          <pc:docMk/>
          <pc:sldMk cId="2181181239" sldId="257"/>
        </pc:sldMkLst>
      </pc:sldChg>
      <pc:sldChg chg="modSp mod">
        <pc:chgData name="T. Taylor" userId="1a56f68ea271c1e5" providerId="LiveId" clId="{5740EB6B-AE3A-4B08-BA9E-7CD1546DC035}" dt="2025-06-11T16:07:53.501" v="46" actId="20577"/>
        <pc:sldMkLst>
          <pc:docMk/>
          <pc:sldMk cId="2739369965" sldId="258"/>
        </pc:sldMkLst>
        <pc:spChg chg="mod">
          <ac:chgData name="T. Taylor" userId="1a56f68ea271c1e5" providerId="LiveId" clId="{5740EB6B-AE3A-4B08-BA9E-7CD1546DC035}" dt="2025-06-11T16:07:53.501" v="46" actId="20577"/>
          <ac:spMkLst>
            <pc:docMk/>
            <pc:sldMk cId="2739369965" sldId="258"/>
            <ac:spMk id="4" creationId="{1D9A372F-402A-FAF8-11D1-E6EFC1A34FF6}"/>
          </ac:spMkLst>
        </pc:spChg>
      </pc:sldChg>
      <pc:sldChg chg="modSp mod">
        <pc:chgData name="T. Taylor" userId="1a56f68ea271c1e5" providerId="LiveId" clId="{5740EB6B-AE3A-4B08-BA9E-7CD1546DC035}" dt="2025-06-11T16:18:03.077" v="67" actId="20577"/>
        <pc:sldMkLst>
          <pc:docMk/>
          <pc:sldMk cId="1306581717" sldId="268"/>
        </pc:sldMkLst>
        <pc:spChg chg="mod">
          <ac:chgData name="T. Taylor" userId="1a56f68ea271c1e5" providerId="LiveId" clId="{5740EB6B-AE3A-4B08-BA9E-7CD1546DC035}" dt="2025-06-11T16:18:03.077" v="67" actId="20577"/>
          <ac:spMkLst>
            <pc:docMk/>
            <pc:sldMk cId="1306581717" sldId="268"/>
            <ac:spMk id="6" creationId="{0D0E372F-FCB1-E22E-E1B2-82EBF1A31056}"/>
          </ac:spMkLst>
        </pc:spChg>
        <pc:spChg chg="mod">
          <ac:chgData name="T. Taylor" userId="1a56f68ea271c1e5" providerId="LiveId" clId="{5740EB6B-AE3A-4B08-BA9E-7CD1546DC035}" dt="2025-06-11T16:07:21.450" v="45" actId="20577"/>
          <ac:spMkLst>
            <pc:docMk/>
            <pc:sldMk cId="1306581717" sldId="268"/>
            <ac:spMk id="8" creationId="{490E1DEA-8AAE-ED14-3A1F-8AAD42DF602B}"/>
          </ac:spMkLst>
        </pc:spChg>
      </pc:sldChg>
      <pc:sldChg chg="modSp mod">
        <pc:chgData name="T. Taylor" userId="1a56f68ea271c1e5" providerId="LiveId" clId="{5740EB6B-AE3A-4B08-BA9E-7CD1546DC035}" dt="2025-06-11T16:18:37.063" v="74" actId="6549"/>
        <pc:sldMkLst>
          <pc:docMk/>
          <pc:sldMk cId="3179367225" sldId="269"/>
        </pc:sldMkLst>
        <pc:spChg chg="mod">
          <ac:chgData name="T. Taylor" userId="1a56f68ea271c1e5" providerId="LiveId" clId="{5740EB6B-AE3A-4B08-BA9E-7CD1546DC035}" dt="2025-06-11T16:18:37.063" v="74" actId="6549"/>
          <ac:spMkLst>
            <pc:docMk/>
            <pc:sldMk cId="3179367225" sldId="269"/>
            <ac:spMk id="3" creationId="{DEFB97A6-02EA-3258-2704-38B9096A0775}"/>
          </ac:spMkLst>
        </pc:spChg>
      </pc:sldChg>
      <pc:sldChg chg="modSp mod">
        <pc:chgData name="T. Taylor" userId="1a56f68ea271c1e5" providerId="LiveId" clId="{5740EB6B-AE3A-4B08-BA9E-7CD1546DC035}" dt="2025-06-11T16:19:32.646" v="96" actId="20577"/>
        <pc:sldMkLst>
          <pc:docMk/>
          <pc:sldMk cId="2548906640" sldId="272"/>
        </pc:sldMkLst>
        <pc:spChg chg="mod">
          <ac:chgData name="T. Taylor" userId="1a56f68ea271c1e5" providerId="LiveId" clId="{5740EB6B-AE3A-4B08-BA9E-7CD1546DC035}" dt="2025-06-11T16:19:32.646" v="96" actId="20577"/>
          <ac:spMkLst>
            <pc:docMk/>
            <pc:sldMk cId="2548906640" sldId="272"/>
            <ac:spMk id="7" creationId="{38231BD5-9FA5-6268-E2DE-AF87AFE8907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91EF6F8-6197-4010-B00D-8EBD9AFBC0FE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A1A8BC6-87F0-4DA0-AF8D-A5F3DEFB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5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5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6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3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65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6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813" y="184437"/>
            <a:ext cx="8214200" cy="844948"/>
          </a:xfrm>
        </p:spPr>
        <p:txBody>
          <a:bodyPr anchor="b">
            <a:normAutofit/>
          </a:bodyPr>
          <a:lstStyle>
            <a:lvl1pPr>
              <a:defRPr sz="2800" b="1" u="none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492874"/>
            <a:ext cx="2057400" cy="365125"/>
          </a:xfrm>
        </p:spPr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492874"/>
            <a:ext cx="3086100" cy="365125"/>
          </a:xfrm>
        </p:spPr>
        <p:txBody>
          <a:bodyPr/>
          <a:lstStyle/>
          <a:p>
            <a:r>
              <a:rPr lang="en-US" dirty="0"/>
              <a:t>Wellesley RIO Task Force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492874"/>
            <a:ext cx="2057400" cy="365125"/>
          </a:xfrm>
        </p:spPr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935886-E514-4FD5-33F0-78CE15B73205}"/>
              </a:ext>
            </a:extLst>
          </p:cNvPr>
          <p:cNvCxnSpPr/>
          <p:nvPr userDrawn="1"/>
        </p:nvCxnSpPr>
        <p:spPr>
          <a:xfrm>
            <a:off x="459938" y="1045811"/>
            <a:ext cx="8235075" cy="0"/>
          </a:xfrm>
          <a:prstGeom prst="line">
            <a:avLst/>
          </a:prstGeom>
          <a:ln w="28575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41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8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8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5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Meeting 1: June 11,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Wellesley RIO Task Force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5F2F1-EE3E-4B3D-A665-4C6F85648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5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0DF2-F753-DFB0-DECF-551674FA78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013560"/>
          </a:xfrm>
        </p:spPr>
        <p:txBody>
          <a:bodyPr>
            <a:normAutofit/>
          </a:bodyPr>
          <a:lstStyle/>
          <a:p>
            <a:r>
              <a:rPr lang="en-US" sz="5400" b="1" dirty="0"/>
              <a:t>RIO Task Force Kick-Off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98EE5-6D6F-2443-F12B-E5A4C533C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r>
              <a:rPr lang="en-US" dirty="0"/>
              <a:t>Meeting 1: June 11, 2025</a:t>
            </a:r>
          </a:p>
        </p:txBody>
      </p:sp>
    </p:spTree>
    <p:extLst>
      <p:ext uri="{BB962C8B-B14F-4D97-AF65-F5344CB8AC3E}">
        <p14:creationId xmlns:p14="http://schemas.microsoft.com/office/powerpoint/2010/main" val="2047326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68602-91A8-6769-5BF4-FA0505291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3589E-7D87-86D8-87F3-3567E51A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Schedule for Meetings 3 to </a:t>
            </a:r>
            <a:r>
              <a:rPr lang="en-US" sz="3200" i="1" dirty="0">
                <a:latin typeface="+mn-lt"/>
              </a:rPr>
              <a:t>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ED178E-5F6D-023B-AB9E-238189063F21}"/>
              </a:ext>
            </a:extLst>
          </p:cNvPr>
          <p:cNvSpPr txBox="1"/>
          <p:nvPr/>
        </p:nvSpPr>
        <p:spPr>
          <a:xfrm>
            <a:off x="416336" y="1166684"/>
            <a:ext cx="8164957" cy="4855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/>
              <a:t>Scheduling Approach </a:t>
            </a:r>
          </a:p>
          <a:p>
            <a:pPr marL="228600">
              <a:spcBef>
                <a:spcPts val="900"/>
              </a:spcBef>
            </a:pPr>
            <a:r>
              <a:rPr lang="en-US" sz="2000" i="1" u="sng" dirty="0"/>
              <a:t>TONIGHT: </a:t>
            </a:r>
          </a:p>
          <a:p>
            <a:pPr marL="800100" indent="-342900">
              <a:buFont typeface="+mj-lt"/>
              <a:buAutoNum type="arabicPeriod"/>
            </a:pPr>
            <a:r>
              <a:rPr lang="en-US" sz="2400" dirty="0"/>
              <a:t>Discuss / decide a “methodology” for subsequent meetings days and times.</a:t>
            </a:r>
          </a:p>
          <a:p>
            <a:pPr marL="228600">
              <a:spcBef>
                <a:spcPts val="1800"/>
              </a:spcBef>
            </a:pPr>
            <a:r>
              <a:rPr lang="en-US" sz="2000" i="1" u="sng" dirty="0"/>
              <a:t>BEFORE MEETING 2:</a:t>
            </a:r>
          </a:p>
          <a:p>
            <a:pPr marL="800100" indent="-342900">
              <a:buFont typeface="+mj-lt"/>
              <a:buAutoNum type="arabicPeriod" startAt="2"/>
            </a:pPr>
            <a:r>
              <a:rPr lang="en-US" sz="2400" dirty="0"/>
              <a:t>Staff create a list of specific dates for meetings through November / December (incl. report to Planning Board).</a:t>
            </a:r>
          </a:p>
          <a:p>
            <a:pPr marL="800100" indent="-342900">
              <a:buFont typeface="+mj-lt"/>
              <a:buAutoNum type="arabicPeriod" startAt="2"/>
            </a:pPr>
            <a:r>
              <a:rPr lang="en-US" sz="2400" dirty="0"/>
              <a:t>Confirm the dates or identify scheduling issues: email (or maybe a </a:t>
            </a:r>
            <a:r>
              <a:rPr lang="en-US" sz="2400" u="sng" dirty="0"/>
              <a:t>Doodle Poll</a:t>
            </a:r>
            <a:r>
              <a:rPr lang="en-US" sz="2400" dirty="0"/>
              <a:t>). </a:t>
            </a:r>
          </a:p>
          <a:p>
            <a:pPr marL="228600">
              <a:spcBef>
                <a:spcPts val="1800"/>
              </a:spcBef>
            </a:pPr>
            <a:r>
              <a:rPr lang="en-US" sz="2000" i="1" u="sng" dirty="0"/>
              <a:t>AT MEETING 2:</a:t>
            </a:r>
          </a:p>
          <a:p>
            <a:pPr marL="800100" indent="-342900">
              <a:buFont typeface="+mj-lt"/>
              <a:buAutoNum type="arabicPeriod" startAt="4"/>
            </a:pPr>
            <a:r>
              <a:rPr lang="en-US" sz="2400" dirty="0"/>
              <a:t>Task Force vote to confirm schedule.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3683C-A7DB-5321-98C0-63C90DBC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426A0-490D-1EE0-9CAF-348FA9E42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CD1AC-3106-EA50-CA73-07199D243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7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A7E27-7159-24FE-7AF1-137519856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E563A-DBBE-337D-2A39-75BAD60CA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Scheduling Hypothesis</a:t>
            </a:r>
            <a:endParaRPr lang="en-US" sz="3200" i="1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A3CF20-B9E0-2095-31F8-CC532E832201}"/>
              </a:ext>
            </a:extLst>
          </p:cNvPr>
          <p:cNvSpPr txBox="1"/>
          <p:nvPr/>
        </p:nvSpPr>
        <p:spPr>
          <a:xfrm>
            <a:off x="416336" y="1166684"/>
            <a:ext cx="8164957" cy="548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indent="-342900">
              <a:buFont typeface="+mj-lt"/>
              <a:buAutoNum type="arabicPeriod"/>
            </a:pPr>
            <a:r>
              <a:rPr lang="en-US" sz="2800" dirty="0"/>
              <a:t>Second Wednesday of each month?</a:t>
            </a:r>
          </a:p>
          <a:p>
            <a:pPr marL="800100" indent="-342900">
              <a:buFont typeface="+mj-lt"/>
              <a:buAutoNum type="arabicPeriod"/>
            </a:pPr>
            <a:r>
              <a:rPr lang="en-US" sz="2800" dirty="0"/>
              <a:t>7:00 pm ?</a:t>
            </a:r>
          </a:p>
          <a:p>
            <a:pPr marL="228600">
              <a:spcBef>
                <a:spcPts val="900"/>
              </a:spcBef>
            </a:pPr>
            <a:endParaRPr lang="en-US" sz="2000" i="1" u="sng" dirty="0"/>
          </a:p>
          <a:p>
            <a:pPr marL="228600">
              <a:spcBef>
                <a:spcPts val="900"/>
              </a:spcBef>
            </a:pPr>
            <a:r>
              <a:rPr lang="en-US" sz="2000" i="1" u="sng" dirty="0"/>
              <a:t>Implied Dates: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July 9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August 13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September 10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October 8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November 12</a:t>
            </a:r>
          </a:p>
          <a:p>
            <a:pPr marL="914400" indent="-457200">
              <a:buFont typeface="+mj-lt"/>
              <a:buAutoNum type="arabicParenR" startAt="3"/>
            </a:pPr>
            <a:r>
              <a:rPr lang="en-US" sz="2400" dirty="0"/>
              <a:t>December 10</a:t>
            </a:r>
          </a:p>
          <a:p>
            <a:pPr marL="800100" indent="-342900">
              <a:buFont typeface="+mj-lt"/>
              <a:buAutoNum type="arabicPeriod" startAt="2"/>
            </a:pPr>
            <a:endParaRPr lang="en-US" sz="2400" dirty="0"/>
          </a:p>
          <a:p>
            <a:pPr marL="228600">
              <a:spcBef>
                <a:spcPts val="900"/>
              </a:spcBef>
            </a:pPr>
            <a:r>
              <a:rPr lang="en-US" sz="2000" i="1" u="sng" dirty="0"/>
              <a:t>NOTE:</a:t>
            </a:r>
          </a:p>
          <a:p>
            <a:pPr marL="457200"/>
            <a:r>
              <a:rPr lang="en-US" sz="2400" dirty="0"/>
              <a:t>We may want or need to schedule additional meeting(s)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D53A8-3055-8DEB-1B61-9D63B05D1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E1A45-6FAC-7099-6329-30F78DDD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B243C-6AF0-B632-DCD3-6739C5013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23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3CF04-9547-3ACD-C7FC-AD2BC42F7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E0592-8B6B-86D6-20A0-EE55E706D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6. Quick Exercise </a:t>
            </a:r>
            <a:r>
              <a:rPr lang="en-US" sz="2400" dirty="0">
                <a:latin typeface="+mn-lt"/>
              </a:rPr>
              <a:t>(if time)</a:t>
            </a:r>
            <a:endParaRPr lang="en-US" sz="32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424A5-E61A-B50B-BA92-8270644E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E7714-D2BA-167A-10AE-0DC88A95B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69F0C-8B7A-1F56-DD51-C76829096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68961-4268-51E5-DD04-AD73B1950A8B}"/>
              </a:ext>
            </a:extLst>
          </p:cNvPr>
          <p:cNvSpPr txBox="1"/>
          <p:nvPr/>
        </p:nvSpPr>
        <p:spPr>
          <a:xfrm>
            <a:off x="416336" y="1166684"/>
            <a:ext cx="8164957" cy="3636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spcBef>
                <a:spcPts val="900"/>
              </a:spcBef>
            </a:pPr>
            <a:endParaRPr lang="en-US" sz="2000" i="1" u="sng" dirty="0"/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Count off into groups of 3</a:t>
            </a:r>
          </a:p>
          <a:p>
            <a:pPr marL="5715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Discuss and agree on a </a:t>
            </a:r>
            <a:r>
              <a:rPr lang="en-US" sz="2800" u="sng" dirty="0"/>
              <a:t>one word </a:t>
            </a:r>
            <a:r>
              <a:rPr lang="en-US" sz="2800" dirty="0"/>
              <a:t>answer to:</a:t>
            </a:r>
          </a:p>
          <a:p>
            <a:pPr marL="10287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 best thing about living in Wellesley</a:t>
            </a:r>
          </a:p>
          <a:p>
            <a:pPr marL="1028700" lvl="1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Biggest issue with housing in Wellesley today</a:t>
            </a:r>
          </a:p>
          <a:p>
            <a:pPr marL="5715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Report back to the group in 15 minutes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1055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966CD-03D9-7F90-4465-B6E69EBA0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B43-B746-5B8C-D061-74A60B380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1. Welcome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172A30-FFEF-F900-5298-FB1C8D9FB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2736C9-707A-06AD-6D60-8867BF47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E7C28-0DAD-6C71-9AFE-DE3B1618C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DC0F16-ADEA-2CF1-DE49-E4AFD2FC82FE}"/>
              </a:ext>
            </a:extLst>
          </p:cNvPr>
          <p:cNvSpPr txBox="1"/>
          <p:nvPr/>
        </p:nvSpPr>
        <p:spPr>
          <a:xfrm>
            <a:off x="545123" y="1410343"/>
            <a:ext cx="4572000" cy="1850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Call to Order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Confirmation of Participants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Tonight’s Agenda</a:t>
            </a:r>
          </a:p>
        </p:txBody>
      </p:sp>
    </p:spTree>
    <p:extLst>
      <p:ext uri="{BB962C8B-B14F-4D97-AF65-F5344CB8AC3E}">
        <p14:creationId xmlns:p14="http://schemas.microsoft.com/office/powerpoint/2010/main" val="49332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A1C11-9D90-B2FB-C0A9-9FA18FE9A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F46BB-9F47-CD4F-1256-37553F29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Tonight’s Agenda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4C376A-822D-F041-3A80-6E5AC7B38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A3CE07-4110-FF19-6B9C-18F0B59EA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C999C-5BD2-96B8-EBC0-A6538E46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0E372F-FCB1-E22E-E1B2-82EBF1A31056}"/>
              </a:ext>
            </a:extLst>
          </p:cNvPr>
          <p:cNvSpPr txBox="1"/>
          <p:nvPr/>
        </p:nvSpPr>
        <p:spPr>
          <a:xfrm>
            <a:off x="398752" y="1048431"/>
            <a:ext cx="4771125" cy="5436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Call to Order / Participants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Oath / Swearing In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Legal Reminders</a:t>
            </a:r>
          </a:p>
          <a:p>
            <a:pPr marL="800100" lvl="1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Open Meeting Law </a:t>
            </a:r>
          </a:p>
          <a:p>
            <a:pPr marL="800100" lvl="1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Conflict of Interest Law</a:t>
            </a:r>
          </a:p>
          <a:p>
            <a:pPr marL="800100" lvl="1" indent="-3429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Public Records Law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Member Introductions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Task Force Goals / Overview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i="1" dirty="0"/>
              <a:t>(if time) Collaboration Exercise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RIO Bylaw Context</a:t>
            </a:r>
          </a:p>
          <a:p>
            <a:pPr marL="287338" indent="-287338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Adjourn / Next Meeting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A405E9-C461-6011-0AB3-4DD54C570374}"/>
              </a:ext>
            </a:extLst>
          </p:cNvPr>
          <p:cNvSpPr txBox="1"/>
          <p:nvPr/>
        </p:nvSpPr>
        <p:spPr>
          <a:xfrm>
            <a:off x="4970667" y="1048431"/>
            <a:ext cx="1909314" cy="5436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Tom Taylor 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K.C. Kato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Ethan Dively</a:t>
            </a:r>
            <a:r>
              <a:rPr lang="en-US" sz="2400" dirty="0"/>
              <a:t> </a:t>
            </a:r>
          </a:p>
          <a:p>
            <a:pPr lvl="1">
              <a:lnSpc>
                <a:spcPct val="105000"/>
              </a:lnSpc>
            </a:pPr>
            <a:r>
              <a:rPr lang="en-US" sz="2000" dirty="0"/>
              <a:t> </a:t>
            </a:r>
          </a:p>
          <a:p>
            <a:pPr lvl="1">
              <a:lnSpc>
                <a:spcPct val="105000"/>
              </a:lnSpc>
            </a:pPr>
            <a:r>
              <a:rPr lang="en-US" sz="2000" dirty="0"/>
              <a:t> </a:t>
            </a:r>
          </a:p>
          <a:p>
            <a:pPr lvl="1">
              <a:lnSpc>
                <a:spcPct val="105000"/>
              </a:lnSpc>
            </a:pPr>
            <a:r>
              <a:rPr lang="en-US" sz="20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Task Force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  </a:t>
            </a:r>
            <a:r>
              <a:rPr lang="en-US" sz="2000" dirty="0" err="1"/>
              <a:t>xxxx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  </a:t>
            </a:r>
            <a:r>
              <a:rPr lang="en-US" sz="2000" dirty="0" err="1"/>
              <a:t>xxxx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Tom Taylor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dirty="0"/>
              <a:t>Tom Taylor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0E1DEA-8AAE-ED14-3A1F-8AAD42DF602B}"/>
              </a:ext>
            </a:extLst>
          </p:cNvPr>
          <p:cNvSpPr txBox="1"/>
          <p:nvPr/>
        </p:nvSpPr>
        <p:spPr>
          <a:xfrm>
            <a:off x="7133491" y="1048431"/>
            <a:ext cx="1293935" cy="5353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000" i="1" dirty="0"/>
              <a:t>6:30</a:t>
            </a:r>
            <a:endParaRPr lang="en-US" sz="2400" i="1" dirty="0"/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/>
              <a:t>6:35</a:t>
            </a:r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/>
              <a:t>6:40</a:t>
            </a:r>
            <a:endParaRPr lang="en-US" sz="2400" i="1" dirty="0"/>
          </a:p>
          <a:p>
            <a:pPr lvl="1">
              <a:lnSpc>
                <a:spcPct val="105000"/>
              </a:lnSpc>
            </a:pPr>
            <a:r>
              <a:rPr lang="en-US" sz="2000" i="1" dirty="0"/>
              <a:t> </a:t>
            </a:r>
          </a:p>
          <a:p>
            <a:pPr lvl="1">
              <a:lnSpc>
                <a:spcPct val="105000"/>
              </a:lnSpc>
            </a:pPr>
            <a:r>
              <a:rPr lang="en-US" sz="2000" i="1" dirty="0"/>
              <a:t> </a:t>
            </a:r>
          </a:p>
          <a:p>
            <a:pPr lvl="1">
              <a:lnSpc>
                <a:spcPct val="105000"/>
              </a:lnSpc>
            </a:pPr>
            <a:r>
              <a:rPr lang="en-US" sz="2000" i="1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/>
              <a:t>7:10</a:t>
            </a:r>
            <a:endParaRPr lang="en-US" sz="2400" i="1" dirty="0"/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/>
              <a:t>7:45</a:t>
            </a:r>
            <a:endParaRPr lang="en-US" sz="2400" i="1" dirty="0"/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 err="1"/>
              <a:t>tbd</a:t>
            </a:r>
            <a:endParaRPr lang="en-US" sz="2400" i="1" dirty="0"/>
          </a:p>
          <a:p>
            <a:pPr>
              <a:lnSpc>
                <a:spcPct val="150000"/>
              </a:lnSpc>
            </a:pPr>
            <a:r>
              <a:rPr lang="en-US" sz="2400" i="1" dirty="0"/>
              <a:t> </a:t>
            </a:r>
            <a:r>
              <a:rPr lang="en-US" sz="2000" i="1" dirty="0"/>
              <a:t>8:10</a:t>
            </a:r>
          </a:p>
          <a:p>
            <a:pPr>
              <a:lnSpc>
                <a:spcPct val="150000"/>
              </a:lnSpc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30658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339CA-7D13-E666-A94D-78A4CB662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DEA1-2764-971F-2E05-D66CD2E9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2. Oath of Office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AB25CE-AFC6-5551-8AAB-6233B2DC8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6A3FCF-1F9E-194A-48FF-7A01C3F25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D54A1-5596-7878-9CFC-258D71E4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2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26CA3-B02D-1055-6B79-860F7C11D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2BEB-F624-ACE9-C40F-E1184AA0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813" y="184437"/>
            <a:ext cx="8452172" cy="84494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+mn-lt"/>
              </a:rPr>
              <a:t>3. Review of Key Rules for the Task Force’s 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07AB59-F6BB-2A9D-94AD-72C10EF000EC}"/>
              </a:ext>
            </a:extLst>
          </p:cNvPr>
          <p:cNvSpPr txBox="1"/>
          <p:nvPr/>
        </p:nvSpPr>
        <p:spPr>
          <a:xfrm>
            <a:off x="530056" y="1195992"/>
            <a:ext cx="81649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Bef>
                <a:spcPts val="2400"/>
              </a:spcBef>
            </a:pPr>
            <a:r>
              <a:rPr lang="en-US" sz="2800" dirty="0"/>
              <a:t>Open Meeting Law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Conflict of Interest Law</a:t>
            </a:r>
          </a:p>
          <a:p>
            <a:pPr>
              <a:spcBef>
                <a:spcPts val="2400"/>
              </a:spcBef>
            </a:pPr>
            <a:r>
              <a:rPr lang="en-US" sz="2800" dirty="0"/>
              <a:t>Public Records Law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34FE7-1F04-6F65-ACDA-D5B6F5BBC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01C23-CFCF-462B-66E7-E7452998C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C6919-158B-5AE3-70BC-1577C7A95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1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FCC36-46CD-D730-63D4-3F767E97C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9D997-FD62-B5FD-F976-872B66AFE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4. Task Force Team Introductions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9A372F-402A-FAF8-11D1-E6EFC1A34FF6}"/>
              </a:ext>
            </a:extLst>
          </p:cNvPr>
          <p:cNvSpPr txBox="1"/>
          <p:nvPr/>
        </p:nvSpPr>
        <p:spPr>
          <a:xfrm>
            <a:off x="480813" y="1231503"/>
            <a:ext cx="8170652" cy="4719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Name</a:t>
            </a:r>
          </a:p>
          <a:p>
            <a:pPr marL="342900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Address  /  Voting Precinct  / Zoning District</a:t>
            </a:r>
          </a:p>
          <a:p>
            <a:pPr marL="342900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Job / profession / interest</a:t>
            </a:r>
          </a:p>
          <a:p>
            <a:pPr marL="342900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Anything else you want to tell us</a:t>
            </a:r>
            <a:r>
              <a:rPr lang="en-US" sz="2400" dirty="0"/>
              <a:t>:  </a:t>
            </a:r>
          </a:p>
          <a:p>
            <a:pPr marL="800100" lvl="1" indent="-342900">
              <a:spcBef>
                <a:spcPts val="200"/>
              </a:spcBef>
              <a:buSzPct val="75000"/>
              <a:buFont typeface="Wingdings" panose="05000000000000000000" pitchFamily="2" charset="2"/>
              <a:buChar char="§"/>
            </a:pPr>
            <a:r>
              <a:rPr lang="en-US" sz="2400" dirty="0"/>
              <a:t>Hometown, family, favorite team, etc.</a:t>
            </a:r>
          </a:p>
          <a:p>
            <a:pPr marL="342900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Why you wanted to be on the RIO Task Force </a:t>
            </a:r>
            <a:r>
              <a:rPr lang="en-US" sz="2400" dirty="0"/>
              <a:t>(1 Sentence)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u="sng" dirty="0"/>
              <a:t>“Get to Know you” Question:</a:t>
            </a:r>
          </a:p>
          <a:p>
            <a:pPr marL="342900" lvl="1" indent="-342900">
              <a:spcBef>
                <a:spcPts val="600"/>
              </a:spcBef>
              <a:buSzPct val="75000"/>
              <a:buFont typeface="Wingdings" panose="05000000000000000000" pitchFamily="2" charset="2"/>
              <a:buChar char="Ø"/>
            </a:pPr>
            <a:r>
              <a:rPr lang="en-US" sz="2400" b="1" dirty="0"/>
              <a:t>If you had to give a </a:t>
            </a:r>
            <a:r>
              <a:rPr lang="en-US" sz="2400" b="1" u="sng" dirty="0"/>
              <a:t>TED Talk</a:t>
            </a:r>
            <a:r>
              <a:rPr lang="en-US" sz="2400" b="1" dirty="0"/>
              <a:t> right now, what would you talk about?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3F0035-28CE-CE90-DBFB-F337E755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4F5FFB-4D44-F886-3A06-6526B57D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93B0F-5DB3-2FF4-0FDA-E25F3ACA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69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5D97-BD70-4754-2151-EA7DA6FA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5. Task Force Goals and Purpose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FB97A6-02EA-3258-2704-38B9096A0775}"/>
              </a:ext>
            </a:extLst>
          </p:cNvPr>
          <p:cNvSpPr txBox="1"/>
          <p:nvPr/>
        </p:nvSpPr>
        <p:spPr>
          <a:xfrm>
            <a:off x="369442" y="1225301"/>
            <a:ext cx="85518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Our Charter</a:t>
            </a:r>
            <a:r>
              <a:rPr lang="en-US" sz="2400" dirty="0"/>
              <a:t>: To review the RIO zoning bylaw and recommend adjustments to make RIO overlays more in tune with the sense of the Town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happens at the end: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Recommendations Report and Delivery to the Planning Board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Planning Board receipt of report and deliberation on the recommendations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Planning Board agreement to put RIO article on the Warrant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Crafting of specific bylaw language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Planning Board Public Hearing and Advisory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Article debated at Town Meeting</a:t>
            </a:r>
          </a:p>
          <a:p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D4474-0F12-4998-D975-E107C4D8F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Meeting 1: June 11,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FF0BA-EC6D-4DD5-9758-0166307A7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015CD-FEFC-F704-2939-E520D2181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67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20CD3-7A84-34D7-1516-8F5CAD5B4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BD18A-42F1-7059-D210-01F4DA34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Member Expectations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0A0CE-B5BD-A61A-C2B2-C0B04D144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9D8C1-1866-8CBC-81D9-CCFD5A280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C708C-3C9B-6D7D-BE15-2A27C7438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231BD5-9FA5-6268-E2DE-AF87AFE89073}"/>
              </a:ext>
            </a:extLst>
          </p:cNvPr>
          <p:cNvSpPr txBox="1"/>
          <p:nvPr/>
        </p:nvSpPr>
        <p:spPr>
          <a:xfrm>
            <a:off x="314298" y="1208794"/>
            <a:ext cx="8284462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Attendance in person is </a:t>
            </a:r>
            <a:r>
              <a:rPr lang="en-US" sz="2400" i="1" dirty="0"/>
              <a:t>preferred</a:t>
            </a:r>
            <a:r>
              <a:rPr lang="en-US" sz="2400" dirty="0"/>
              <a:t> – but meetings are also hybrid to enable busy Summer schedules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There will be HOMEWORK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Open mind / problem-solving mentality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Compliance with OML and Conflict-of-Interest 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Conduct: Town Meeting guidelines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Speakers to be recognized by the leader chairing that discussion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Remarks limited to the subject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“Improper to indulge in references to personalities”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i="1" dirty="0"/>
              <a:t>Be time sensitive: keep comments focused and too the point</a:t>
            </a:r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Sit next to someone different at each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8906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17E45-6D20-8BE3-748B-333A01E96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8812-A4BA-89E7-2947-F5CEAE60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The Flow of our Work </a:t>
            </a:r>
            <a:r>
              <a:rPr lang="en-US" sz="2400" i="1" dirty="0">
                <a:latin typeface="+mn-lt"/>
              </a:rPr>
              <a:t>(estimated)</a:t>
            </a:r>
            <a:endParaRPr lang="en-US" sz="3200" i="1" dirty="0"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5EFD4B-7EBC-2F17-215E-FB8548035EAF}"/>
              </a:ext>
            </a:extLst>
          </p:cNvPr>
          <p:cNvSpPr/>
          <p:nvPr/>
        </p:nvSpPr>
        <p:spPr>
          <a:xfrm>
            <a:off x="168559" y="1239355"/>
            <a:ext cx="2105402" cy="932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Background and Context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1F3991-3C8F-22FD-9530-D80436C2A72F}"/>
              </a:ext>
            </a:extLst>
          </p:cNvPr>
          <p:cNvSpPr/>
          <p:nvPr/>
        </p:nvSpPr>
        <p:spPr>
          <a:xfrm>
            <a:off x="2402201" y="1239355"/>
            <a:ext cx="2105402" cy="9328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Current RIO bylaw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5DCF19-40FE-95D1-7D3C-FB18DD70B74F}"/>
              </a:ext>
            </a:extLst>
          </p:cNvPr>
          <p:cNvSpPr/>
          <p:nvPr/>
        </p:nvSpPr>
        <p:spPr>
          <a:xfrm>
            <a:off x="6869485" y="1239355"/>
            <a:ext cx="2105402" cy="93287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Deciding / Codifying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3C9A0F-C42E-1399-DC0A-75680E76E290}"/>
              </a:ext>
            </a:extLst>
          </p:cNvPr>
          <p:cNvSpPr/>
          <p:nvPr/>
        </p:nvSpPr>
        <p:spPr>
          <a:xfrm>
            <a:off x="4635843" y="1239355"/>
            <a:ext cx="2105402" cy="932873"/>
          </a:xfrm>
          <a:prstGeom prst="rect">
            <a:avLst/>
          </a:prstGeom>
          <a:solidFill>
            <a:srgbClr val="87BF6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Potential changes to RIO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9DE963-4FCE-602F-CEE1-E5BBF2584FCA}"/>
              </a:ext>
            </a:extLst>
          </p:cNvPr>
          <p:cNvSpPr txBox="1"/>
          <p:nvPr/>
        </p:nvSpPr>
        <p:spPr>
          <a:xfrm>
            <a:off x="168559" y="2339464"/>
            <a:ext cx="2133095" cy="2021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Task Force Onboarding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Zoning and Planning 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Housing data 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Intro to the RIO Bylaw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Strategic Housing Plan (+ other docs)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5DC8B7-CE0E-D55E-F35F-5197818D76C3}"/>
              </a:ext>
            </a:extLst>
          </p:cNvPr>
          <p:cNvSpPr txBox="1"/>
          <p:nvPr/>
        </p:nvSpPr>
        <p:spPr>
          <a:xfrm>
            <a:off x="168558" y="5187390"/>
            <a:ext cx="2105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Jun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E66051-6874-B753-2220-92AA4611D4EF}"/>
              </a:ext>
            </a:extLst>
          </p:cNvPr>
          <p:cNvSpPr txBox="1"/>
          <p:nvPr/>
        </p:nvSpPr>
        <p:spPr>
          <a:xfrm>
            <a:off x="2402200" y="5187390"/>
            <a:ext cx="2105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Jul / Aug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D4BF1E-3173-3EE7-D853-AA6ABA821BB5}"/>
              </a:ext>
            </a:extLst>
          </p:cNvPr>
          <p:cNvSpPr txBox="1"/>
          <p:nvPr/>
        </p:nvSpPr>
        <p:spPr>
          <a:xfrm>
            <a:off x="4741983" y="5187390"/>
            <a:ext cx="2009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Aug / Sep / Oct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8FD79-FD55-987F-7257-F115A7DB0709}"/>
              </a:ext>
            </a:extLst>
          </p:cNvPr>
          <p:cNvSpPr txBox="1"/>
          <p:nvPr/>
        </p:nvSpPr>
        <p:spPr>
          <a:xfrm>
            <a:off x="7057291" y="5187390"/>
            <a:ext cx="1908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Oct / Nov 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F51A14E-A6AB-226E-6B98-9BCDAC06B1D5}"/>
              </a:ext>
            </a:extLst>
          </p:cNvPr>
          <p:cNvSpPr/>
          <p:nvPr/>
        </p:nvSpPr>
        <p:spPr>
          <a:xfrm>
            <a:off x="1477966" y="6172027"/>
            <a:ext cx="385665" cy="36933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5B507E4-8EC3-C081-9812-7C1B4B0E4780}"/>
              </a:ext>
            </a:extLst>
          </p:cNvPr>
          <p:cNvSpPr/>
          <p:nvPr/>
        </p:nvSpPr>
        <p:spPr>
          <a:xfrm>
            <a:off x="876775" y="6172027"/>
            <a:ext cx="385665" cy="36933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5ECB8EA-0CD3-9A0E-7054-043132643C8F}"/>
              </a:ext>
            </a:extLst>
          </p:cNvPr>
          <p:cNvSpPr/>
          <p:nvPr/>
        </p:nvSpPr>
        <p:spPr>
          <a:xfrm>
            <a:off x="3442555" y="6172027"/>
            <a:ext cx="385665" cy="36933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3E7146D-69CB-E8A3-3E09-B418E6BEE3B3}"/>
              </a:ext>
            </a:extLst>
          </p:cNvPr>
          <p:cNvSpPr/>
          <p:nvPr/>
        </p:nvSpPr>
        <p:spPr>
          <a:xfrm>
            <a:off x="5512235" y="6172027"/>
            <a:ext cx="385665" cy="369332"/>
          </a:xfrm>
          <a:prstGeom prst="ellipse">
            <a:avLst/>
          </a:prstGeom>
          <a:solidFill>
            <a:srgbClr val="87BF6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BBF6FE5-E4D3-ED6D-CA4A-A16DFABC9EC7}"/>
              </a:ext>
            </a:extLst>
          </p:cNvPr>
          <p:cNvSpPr/>
          <p:nvPr/>
        </p:nvSpPr>
        <p:spPr>
          <a:xfrm>
            <a:off x="6085335" y="6172027"/>
            <a:ext cx="385665" cy="369332"/>
          </a:xfrm>
          <a:prstGeom prst="ellipse">
            <a:avLst/>
          </a:prstGeom>
          <a:solidFill>
            <a:srgbClr val="87BF6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FE78D91-928F-1432-3B5A-A1E894D916F1}"/>
              </a:ext>
            </a:extLst>
          </p:cNvPr>
          <p:cNvSpPr/>
          <p:nvPr/>
        </p:nvSpPr>
        <p:spPr>
          <a:xfrm>
            <a:off x="7581915" y="6172027"/>
            <a:ext cx="385665" cy="36933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B0869E6-21CA-1276-C824-94E67A335D45}"/>
              </a:ext>
            </a:extLst>
          </p:cNvPr>
          <p:cNvSpPr/>
          <p:nvPr/>
        </p:nvSpPr>
        <p:spPr>
          <a:xfrm>
            <a:off x="8155015" y="6172027"/>
            <a:ext cx="385665" cy="36933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latin typeface="Arial Narrow" panose="020B0606020202030204" pitchFamily="34" charset="0"/>
              </a:rPr>
              <a:t>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6CE840-C568-D59B-23C5-574321C5EC1F}"/>
              </a:ext>
            </a:extLst>
          </p:cNvPr>
          <p:cNvSpPr txBox="1"/>
          <p:nvPr/>
        </p:nvSpPr>
        <p:spPr>
          <a:xfrm>
            <a:off x="2402201" y="2339464"/>
            <a:ext cx="210540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History / Purposes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Confusions, issues and flaws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(maybe) Some things we like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RIO’s relation to other zoning bylaw parts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5F7335-4B9F-81B1-B5F2-E6D2D76A068E}"/>
              </a:ext>
            </a:extLst>
          </p:cNvPr>
          <p:cNvSpPr txBox="1"/>
          <p:nvPr/>
        </p:nvSpPr>
        <p:spPr>
          <a:xfrm>
            <a:off x="4655108" y="2339464"/>
            <a:ext cx="2096468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Identify / Ideate potential changes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Discuss pros and cons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“How it would work” details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Prioritization of potential changes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5CD49B-B77B-DD45-2BEF-B24C8458DD20}"/>
              </a:ext>
            </a:extLst>
          </p:cNvPr>
          <p:cNvSpPr txBox="1"/>
          <p:nvPr/>
        </p:nvSpPr>
        <p:spPr>
          <a:xfrm>
            <a:off x="6899079" y="2339464"/>
            <a:ext cx="2066873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Vote on policy suggestions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Write / Refine Recommendations</a:t>
            </a:r>
          </a:p>
          <a:p>
            <a:pPr marL="117475" indent="-117475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Deliver to Planning Board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009DA6-EDFD-763D-F540-BF027451D925}"/>
              </a:ext>
            </a:extLst>
          </p:cNvPr>
          <p:cNvSpPr txBox="1"/>
          <p:nvPr/>
        </p:nvSpPr>
        <p:spPr>
          <a:xfrm>
            <a:off x="-65902" y="4835288"/>
            <a:ext cx="1809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General Timeline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C29214D-F223-92BB-9A2A-83CE45D55147}"/>
              </a:ext>
            </a:extLst>
          </p:cNvPr>
          <p:cNvSpPr txBox="1"/>
          <p:nvPr/>
        </p:nvSpPr>
        <p:spPr>
          <a:xfrm>
            <a:off x="0" y="5679378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Meetings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72835B8-498E-787D-2153-642406A09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Meeting 1: June 11, 2025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E0F1F04-89EC-D0C1-BB1E-56D0B025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Wellesley RIO Task Force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B114174-9098-3BBA-FA03-897D2147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5F2F1-EE3E-4B3D-A665-4C6F856486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66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8435</TotalTime>
  <Words>787</Words>
  <Application>Microsoft Office PowerPoint</Application>
  <PresentationFormat>On-screen Show (4:3)</PresentationFormat>
  <Paragraphs>175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Wingdings</vt:lpstr>
      <vt:lpstr>Office Theme</vt:lpstr>
      <vt:lpstr>RIO Task Force Kick-Off </vt:lpstr>
      <vt:lpstr>1. Welcome</vt:lpstr>
      <vt:lpstr>Tonight’s Agenda</vt:lpstr>
      <vt:lpstr>2. Oath of Office</vt:lpstr>
      <vt:lpstr>3. Review of Key Rules for the Task Force’s Work</vt:lpstr>
      <vt:lpstr>4. Task Force Team Introductions</vt:lpstr>
      <vt:lpstr>5. Task Force Goals and Purpose</vt:lpstr>
      <vt:lpstr>Member Expectations </vt:lpstr>
      <vt:lpstr>The Flow of our Work (estimated)</vt:lpstr>
      <vt:lpstr>Schedule for Meetings 3 to n</vt:lpstr>
      <vt:lpstr>Scheduling Hypothesis</vt:lpstr>
      <vt:lpstr>6. Quick Exercise (if time)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T. Taylor</dc:creator>
  <cp:lastModifiedBy>T. Taylor</cp:lastModifiedBy>
  <cp:revision>3</cp:revision>
  <cp:lastPrinted>2025-06-10T14:23:39Z</cp:lastPrinted>
  <dcterms:created xsi:type="dcterms:W3CDTF">2025-05-29T19:09:37Z</dcterms:created>
  <dcterms:modified xsi:type="dcterms:W3CDTF">2025-06-11T16:20:24Z</dcterms:modified>
</cp:coreProperties>
</file>