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7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ED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4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39DBEB-FF0D-4FCA-87AA-71BD0DB2FE1F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1516AB-E17E-4B8F-B21C-B9640FFEF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903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BD0F54-2164-55A2-5A10-F427AEE297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490687B-9B06-01F3-E572-53AA8F57E2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CBE266D-984B-F3A9-5F5B-5AF6D05A98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578A68-1E6E-CBF1-C611-D5726D52FE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3E5092-789D-46B2-ACFC-5823A47F3CD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61462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07DD0-19C9-7C42-C2D8-0A3E697126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8192BD-DE9A-C539-4554-49ACB1E0EF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E7F2BA-2664-6EB3-5698-5CB4B7B0C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8A966-F19C-4723-BDDC-FD621A160603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E1CF19-4F57-EF9D-6259-D8672492E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4DAB95-644C-B0CC-C725-9F95DA2A2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E8DD-24D6-47F2-8860-D0B8688E5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685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75912-E586-0865-BE61-E2530CA0F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8ABA33-8434-41CE-4476-A7F992ACDB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2969FB-C0BD-5747-4C7B-00923E7A1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8A966-F19C-4723-BDDC-FD621A160603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B821A3-DE7C-360C-C1C6-B757B14BD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9C8953-5DCA-5A02-A417-844F2247A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E8DD-24D6-47F2-8860-D0B8688E5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773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4E2243-3DA6-04B1-4C3A-6C6DB5DFEC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D65D0B-0FD8-2B26-CA39-24E3C85BC0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F7EE8B-E349-8CA9-A9D2-A288562BF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8A966-F19C-4723-BDDC-FD621A160603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DFB71F-3108-2915-604A-A3DC808BB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52A845-5659-C260-E5FD-0AEC65BB5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E8DD-24D6-47F2-8860-D0B8688E5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774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63FF4-6F0D-3152-07E6-FE006241C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4698A0-222A-D662-CE59-C47E642754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AD660A-2399-72A9-47A4-1BF269071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8A966-F19C-4723-BDDC-FD621A160603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178B14-6090-5B98-88A4-4030FA6A2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B82DB1-6A40-7770-DBE7-7C2A0D431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E8DD-24D6-47F2-8860-D0B8688E5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117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FB6EF-58FB-EE33-0256-7CB5C70A8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10F54B-0F6D-841F-1AEB-7CE53B4603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7DC889-AC5C-C2D6-96DF-0C235AF7D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8A966-F19C-4723-BDDC-FD621A160603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C41C08-45CE-B9FF-A5B2-0CBC98156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795B7C-2086-C80D-CC3A-901C77E6E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E8DD-24D6-47F2-8860-D0B8688E5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956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F4C19-D6D9-CB9C-8ECA-2738EBB23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8D5545-3AC3-9725-9B1F-066A26BB47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C8FFAD-B8FC-E84A-C863-B54E7436DC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08F9FA-4B73-7FD7-D0B1-B29704849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8A966-F19C-4723-BDDC-FD621A160603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E37561-14F8-D4F5-F673-C7190EA31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B48C2B-78FD-A88E-53E6-E561DFA23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E8DD-24D6-47F2-8860-D0B8688E5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437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27196-5A69-E6DB-2B45-DF88870FB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80F515-3A26-E3FD-5B8E-CD4A375179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EBB5EC-E6A0-E35C-9261-47DE3B5C1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797638-E3A9-262F-A614-F216CAA5F2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75B0F9-4880-FB1C-0527-C3B246F378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FFFD1B-D1C2-C745-E27C-FE47B4DF5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8A966-F19C-4723-BDDC-FD621A160603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608E86-25DA-DBC6-C199-0C81EABDA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A2F14E-5452-42CA-A94B-689E2498E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E8DD-24D6-47F2-8860-D0B8688E5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898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E746D-819A-94F7-4656-499F82810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A35BDA-6FFA-D75D-944C-F176D8FCC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8A966-F19C-4723-BDDC-FD621A160603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2A774C-9C71-A470-3B5E-6B20BFD35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261D76-F923-0006-0EE7-B4D161828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E8DD-24D6-47F2-8860-D0B8688E5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034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E46F7F-9E7B-658B-F9AC-2EDAD0EF8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8A966-F19C-4723-BDDC-FD621A160603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303135-9CCF-D8BF-F7AE-DC4E702B2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1BD004-C6EA-86D0-3E9F-7BF6E96B6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E8DD-24D6-47F2-8860-D0B8688E5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944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82169-6911-5B48-1E6A-15B49C1D3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CC12DB-BA1E-8AD5-70BD-336ABE73B2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1152DA-684E-2E74-C1E1-C9CFFAEC5C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EFF321-35EE-BC81-8D95-027AC5589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8A966-F19C-4723-BDDC-FD621A160603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2159AA-74AA-AAD8-E5DD-718FBDAC7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2BB452-B1DE-5505-AF92-656A74767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E8DD-24D6-47F2-8860-D0B8688E5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479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0197B-B87D-901A-3DE1-29E6F2C87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FAED11-DDFB-6C45-A3AB-2281418896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F8560F-67BC-7FE9-BDBB-359D4E4408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887505-C147-BFDF-77FA-E31841EF9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8A966-F19C-4723-BDDC-FD621A160603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4CF52C-3560-EEED-AB94-63284C72E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7494C2-A411-4FC4-016F-4B09D9026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E8DD-24D6-47F2-8860-D0B8688E5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775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hink-cell data - do not delete" hidden="1">
            <a:extLst>
              <a:ext uri="{FF2B5EF4-FFF2-40B4-BE49-F238E27FC236}">
                <a16:creationId xmlns:a16="http://schemas.microsoft.com/office/drawing/2014/main" id="{C85BB9C0-A533-E411-0EAD-CA1EE83B0D5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3"/>
            </p:custDataLst>
            <p:extLst>
              <p:ext uri="{D42A27DB-BD31-4B8C-83A1-F6EECF244321}">
                <p14:modId xmlns:p14="http://schemas.microsoft.com/office/powerpoint/2010/main" val="22877538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4" imgW="473" imgH="476" progId="TCLayout.ActiveDocument.1">
                  <p:embed/>
                </p:oleObj>
              </mc:Choice>
              <mc:Fallback>
                <p:oleObj name="think-cell Slide" r:id="rId14" imgW="473" imgH="476" progId="TCLayout.ActiveDocument.1">
                  <p:embed/>
                  <p:pic>
                    <p:nvPicPr>
                      <p:cNvPr id="10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85BB9C0-A533-E411-0EAD-CA1EE83B0D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25831F-5D52-9D62-F469-48F238768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63EA84-5095-CAFB-3A75-5733BD28CD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A66A0B-E5AE-6167-C46F-CC3CEE27C8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18A966-F19C-4723-BDDC-FD621A160603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6F0CE4-92AF-D651-492E-5399FDDC66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7B5E39-15C4-3F86-28E3-8A7DBD1DC8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D7E8DD-24D6-47F2-8860-D0B8688E5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203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4A5090-9B6F-C923-65A4-2A5DB93D01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hink-cell data - do not delete" hidden="1">
            <a:extLst>
              <a:ext uri="{FF2B5EF4-FFF2-40B4-BE49-F238E27FC236}">
                <a16:creationId xmlns:a16="http://schemas.microsoft.com/office/drawing/2014/main" id="{430740C0-8DD0-7963-9AB6-F8A22728F3B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3" imgH="476" progId="TCLayout.ActiveDocument.1">
                  <p:embed/>
                </p:oleObj>
              </mc:Choice>
              <mc:Fallback>
                <p:oleObj name="think-cell Slide" r:id="rId4" imgW="473" imgH="476" progId="TCLayout.ActiveDocument.1">
                  <p:embed/>
                  <p:pic>
                    <p:nvPicPr>
                      <p:cNvPr id="1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41D49BE-D7FA-2881-57D3-B3C5E3B12A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61D8F4F9-7FEA-AF70-40F8-AB43492EF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291" y="186327"/>
            <a:ext cx="11725419" cy="610801"/>
          </a:xfrm>
        </p:spPr>
        <p:txBody>
          <a:bodyPr vert="horz">
            <a:normAutofit/>
          </a:bodyPr>
          <a:lstStyle/>
          <a:p>
            <a:pPr algn="ctr"/>
            <a:r>
              <a:rPr lang="en-US" sz="3600" dirty="0">
                <a:latin typeface="+mn-lt"/>
              </a:rPr>
              <a:t>RIO Purpose Statement &amp; Rationale – Template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8DA917C-CC0E-375F-CA7D-DB6281406768}"/>
              </a:ext>
            </a:extLst>
          </p:cNvPr>
          <p:cNvSpPr/>
          <p:nvPr/>
        </p:nvSpPr>
        <p:spPr>
          <a:xfrm>
            <a:off x="556003" y="1002160"/>
            <a:ext cx="4876800" cy="36576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Purpose Statement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C1A71A-DC7D-E6DC-7FE3-7B6B471DF7E5}"/>
              </a:ext>
            </a:extLst>
          </p:cNvPr>
          <p:cNvSpPr/>
          <p:nvPr/>
        </p:nvSpPr>
        <p:spPr>
          <a:xfrm>
            <a:off x="6367858" y="1012449"/>
            <a:ext cx="4876800" cy="36576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Risks/Opportunities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9A08A10-1364-9640-87C0-FA508CE4210F}"/>
              </a:ext>
            </a:extLst>
          </p:cNvPr>
          <p:cNvSpPr/>
          <p:nvPr/>
        </p:nvSpPr>
        <p:spPr>
          <a:xfrm>
            <a:off x="561597" y="3871603"/>
            <a:ext cx="4876800" cy="36576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Supporting Ideas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D7DD55A-EF8E-0050-03E7-386533E9157D}"/>
              </a:ext>
            </a:extLst>
          </p:cNvPr>
          <p:cNvSpPr/>
          <p:nvPr/>
        </p:nvSpPr>
        <p:spPr>
          <a:xfrm>
            <a:off x="6367858" y="3881892"/>
            <a:ext cx="4876800" cy="36576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Risk Mitigation Strategies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60AB3E9-70C7-6AAD-FC44-321C596CE6EE}"/>
              </a:ext>
            </a:extLst>
          </p:cNvPr>
          <p:cNvSpPr txBox="1"/>
          <p:nvPr/>
        </p:nvSpPr>
        <p:spPr>
          <a:xfrm>
            <a:off x="561597" y="1372236"/>
            <a:ext cx="4871208" cy="769441"/>
          </a:xfrm>
          <a:prstGeom prst="rect">
            <a:avLst/>
          </a:prstGeom>
          <a:noFill/>
        </p:spPr>
        <p:txBody>
          <a:bodyPr wrap="square" lIns="121920" tIns="60960" rIns="121920" bIns="60960" rtlCol="0" anchor="t">
            <a:spAutoFit/>
          </a:bodyPr>
          <a:lstStyle/>
          <a:p>
            <a:pPr marL="228594" indent="-228594">
              <a:buFont typeface="Arial" panose="020B0604020202020204" pitchFamily="34" charset="0"/>
              <a:buChar char="•"/>
            </a:pPr>
            <a:r>
              <a:rPr lang="en-US" sz="1400" dirty="0">
                <a:ea typeface="Open Sans"/>
                <a:cs typeface="Open Sans"/>
              </a:rPr>
              <a:t>Bullet #1</a:t>
            </a:r>
          </a:p>
          <a:p>
            <a:pPr marL="228594" indent="-228594">
              <a:buFont typeface="Arial" panose="020B0604020202020204" pitchFamily="34" charset="0"/>
              <a:buChar char="•"/>
            </a:pPr>
            <a:r>
              <a:rPr lang="en-US" sz="1400" dirty="0">
                <a:ea typeface="Open Sans"/>
                <a:cs typeface="Open Sans"/>
              </a:rPr>
              <a:t>Bullet #2</a:t>
            </a:r>
          </a:p>
          <a:p>
            <a:pPr marL="228594" indent="-228594">
              <a:buFont typeface="Arial" panose="020B0604020202020204" pitchFamily="34" charset="0"/>
              <a:buChar char="•"/>
            </a:pPr>
            <a:r>
              <a:rPr lang="en-US" sz="1400" dirty="0">
                <a:ea typeface="Open Sans"/>
                <a:cs typeface="Open Sans"/>
              </a:rPr>
              <a:t>Bullet #3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A67512B-D338-A6F8-8596-D41710ED47FB}"/>
              </a:ext>
            </a:extLst>
          </p:cNvPr>
          <p:cNvSpPr/>
          <p:nvPr/>
        </p:nvSpPr>
        <p:spPr>
          <a:xfrm>
            <a:off x="561597" y="3289809"/>
            <a:ext cx="4876800" cy="4876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1200"/>
              </a:spcBef>
              <a:buClr>
                <a:srgbClr val="00A6A7"/>
              </a:buClr>
            </a:pPr>
            <a:r>
              <a:rPr lang="en-US" sz="1400" b="1" i="1" dirty="0">
                <a:solidFill>
                  <a:schemeClr val="tx1"/>
                </a:solidFill>
                <a:ea typeface="Open Sans"/>
                <a:cs typeface="Open Sans"/>
              </a:rPr>
              <a:t>Summary statement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3076789-D8E0-C713-8138-FF090B3949EB}"/>
              </a:ext>
            </a:extLst>
          </p:cNvPr>
          <p:cNvSpPr txBox="1"/>
          <p:nvPr/>
        </p:nvSpPr>
        <p:spPr>
          <a:xfrm>
            <a:off x="556003" y="4251613"/>
            <a:ext cx="4876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594" indent="-228594">
              <a:buFont typeface="Arial" panose="020B0604020202020204" pitchFamily="34" charset="0"/>
              <a:buChar char="•"/>
            </a:pPr>
            <a:r>
              <a:rPr lang="en-US" sz="1400" dirty="0">
                <a:ea typeface="Open Sans"/>
                <a:cs typeface="Open Sans"/>
              </a:rPr>
              <a:t>Bullet #1</a:t>
            </a:r>
          </a:p>
          <a:p>
            <a:pPr marL="228594" indent="-228594">
              <a:buFont typeface="Arial" panose="020B0604020202020204" pitchFamily="34" charset="0"/>
              <a:buChar char="•"/>
            </a:pPr>
            <a:r>
              <a:rPr lang="en-US" sz="1400" dirty="0">
                <a:ea typeface="Open Sans"/>
                <a:cs typeface="Open Sans"/>
              </a:rPr>
              <a:t>Bullet #2</a:t>
            </a:r>
          </a:p>
          <a:p>
            <a:pPr marL="228594" indent="-228594">
              <a:buFont typeface="Arial" panose="020B0604020202020204" pitchFamily="34" charset="0"/>
              <a:buChar char="•"/>
            </a:pPr>
            <a:r>
              <a:rPr lang="en-US" sz="1400" dirty="0">
                <a:ea typeface="Open Sans"/>
                <a:cs typeface="Open Sans"/>
              </a:rPr>
              <a:t>Bullet #3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CEC6260-72EA-2343-9038-9401184449B9}"/>
              </a:ext>
            </a:extLst>
          </p:cNvPr>
          <p:cNvSpPr/>
          <p:nvPr/>
        </p:nvSpPr>
        <p:spPr>
          <a:xfrm>
            <a:off x="561597" y="6123432"/>
            <a:ext cx="4876800" cy="4876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20" tIns="60960" rIns="121920" bIns="60960" rtlCol="0" anchor="ctr"/>
          <a:lstStyle/>
          <a:p>
            <a:pPr algn="ctr">
              <a:spcBef>
                <a:spcPts val="1200"/>
              </a:spcBef>
              <a:buClr>
                <a:srgbClr val="00A6A7"/>
              </a:buClr>
            </a:pPr>
            <a:r>
              <a:rPr lang="en-US" sz="1400" b="1" i="1" dirty="0">
                <a:solidFill>
                  <a:schemeClr val="tx1"/>
                </a:solidFill>
                <a:ea typeface="Open Sans"/>
                <a:cs typeface="Open Sans"/>
              </a:rPr>
              <a:t>Summary statement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B3372CB-D13B-FE0C-0FBA-9D74E7594D24}"/>
              </a:ext>
            </a:extLst>
          </p:cNvPr>
          <p:cNvCxnSpPr>
            <a:cxnSpLocks/>
          </p:cNvCxnSpPr>
          <p:nvPr/>
        </p:nvCxnSpPr>
        <p:spPr>
          <a:xfrm>
            <a:off x="5931337" y="950976"/>
            <a:ext cx="0" cy="56509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57C3D27-755D-CB69-E315-1B1C032730F3}"/>
              </a:ext>
            </a:extLst>
          </p:cNvPr>
          <p:cNvCxnSpPr>
            <a:cxnSpLocks/>
          </p:cNvCxnSpPr>
          <p:nvPr/>
        </p:nvCxnSpPr>
        <p:spPr>
          <a:xfrm flipH="1">
            <a:off x="663198" y="3822192"/>
            <a:ext cx="10972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04417EB6-EC38-AE95-B59B-526E196B2B21}"/>
              </a:ext>
            </a:extLst>
          </p:cNvPr>
          <p:cNvSpPr/>
          <p:nvPr/>
        </p:nvSpPr>
        <p:spPr>
          <a:xfrm>
            <a:off x="2824708" y="6030885"/>
            <a:ext cx="18473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endParaRPr lang="en-US" sz="1400" b="1" i="1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B0D370D-F5F9-F7E8-4B71-EE742C66FD5B}"/>
              </a:ext>
            </a:extLst>
          </p:cNvPr>
          <p:cNvSpPr txBox="1"/>
          <p:nvPr/>
        </p:nvSpPr>
        <p:spPr>
          <a:xfrm>
            <a:off x="6367859" y="1367496"/>
            <a:ext cx="4876800" cy="769441"/>
          </a:xfrm>
          <a:prstGeom prst="rect">
            <a:avLst/>
          </a:prstGeom>
          <a:noFill/>
        </p:spPr>
        <p:txBody>
          <a:bodyPr wrap="square" lIns="121920" tIns="60960" rIns="121920" bIns="60960" rtlCol="0" anchor="t">
            <a:spAutoFit/>
          </a:bodyPr>
          <a:lstStyle/>
          <a:p>
            <a:pPr marL="228594" indent="-228594">
              <a:buFont typeface="Arial" panose="020B0604020202020204" pitchFamily="34" charset="0"/>
              <a:buChar char="•"/>
            </a:pPr>
            <a:r>
              <a:rPr lang="en-US" sz="1400" dirty="0">
                <a:ea typeface="Open Sans"/>
                <a:cs typeface="Open Sans"/>
              </a:rPr>
              <a:t>Bullet #1</a:t>
            </a:r>
          </a:p>
          <a:p>
            <a:pPr marL="228594" indent="-228594">
              <a:buFont typeface="Arial" panose="020B0604020202020204" pitchFamily="34" charset="0"/>
              <a:buChar char="•"/>
            </a:pPr>
            <a:r>
              <a:rPr lang="en-US" sz="1400" dirty="0">
                <a:ea typeface="Open Sans"/>
                <a:cs typeface="Open Sans"/>
              </a:rPr>
              <a:t>Bullet #2</a:t>
            </a:r>
          </a:p>
          <a:p>
            <a:pPr marL="228594" indent="-228594">
              <a:buFont typeface="Arial" panose="020B0604020202020204" pitchFamily="34" charset="0"/>
              <a:buChar char="•"/>
            </a:pPr>
            <a:r>
              <a:rPr lang="en-US" sz="1400" dirty="0">
                <a:ea typeface="Open Sans"/>
                <a:cs typeface="Open Sans"/>
              </a:rPr>
              <a:t>Bullet #3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6D7B6FC-B139-D117-BB0F-A83580D3AE66}"/>
              </a:ext>
            </a:extLst>
          </p:cNvPr>
          <p:cNvSpPr txBox="1"/>
          <p:nvPr/>
        </p:nvSpPr>
        <p:spPr>
          <a:xfrm>
            <a:off x="6367858" y="6114288"/>
            <a:ext cx="4876800" cy="4876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spcBef>
                <a:spcPts val="900"/>
              </a:spcBef>
              <a:buClr>
                <a:srgbClr val="00A6A7"/>
              </a:buClr>
              <a:defRPr sz="1200" b="1" i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z="1400" dirty="0">
                <a:solidFill>
                  <a:schemeClr val="tx1"/>
                </a:solidFill>
              </a:rPr>
              <a:t>Summary statement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4287F5E-6AE4-2DD2-2A2F-73471A6180F2}"/>
              </a:ext>
            </a:extLst>
          </p:cNvPr>
          <p:cNvSpPr txBox="1"/>
          <p:nvPr/>
        </p:nvSpPr>
        <p:spPr>
          <a:xfrm>
            <a:off x="6362268" y="4251613"/>
            <a:ext cx="487679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594" indent="-228594">
              <a:buFont typeface="Arial" panose="020B0604020202020204" pitchFamily="34" charset="0"/>
              <a:buChar char="•"/>
            </a:pPr>
            <a:r>
              <a:rPr lang="en-US" sz="1400" dirty="0">
                <a:ea typeface="Open Sans"/>
                <a:cs typeface="Open Sans"/>
              </a:rPr>
              <a:t>Bullet #1</a:t>
            </a:r>
          </a:p>
          <a:p>
            <a:pPr marL="228594" indent="-228594">
              <a:buFont typeface="Arial" panose="020B0604020202020204" pitchFamily="34" charset="0"/>
              <a:buChar char="•"/>
            </a:pPr>
            <a:r>
              <a:rPr lang="en-US" sz="1400" dirty="0">
                <a:ea typeface="Open Sans"/>
                <a:cs typeface="Open Sans"/>
              </a:rPr>
              <a:t>Bullet #2</a:t>
            </a:r>
          </a:p>
          <a:p>
            <a:pPr marL="228594" indent="-228594">
              <a:buFont typeface="Arial" panose="020B0604020202020204" pitchFamily="34" charset="0"/>
              <a:buChar char="•"/>
            </a:pPr>
            <a:r>
              <a:rPr lang="en-US" sz="1400" dirty="0">
                <a:ea typeface="Open Sans"/>
                <a:cs typeface="Open Sans"/>
              </a:rPr>
              <a:t>Bullet #3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F25626D-42C4-A9F8-4C50-0F614641AFB7}"/>
              </a:ext>
            </a:extLst>
          </p:cNvPr>
          <p:cNvSpPr/>
          <p:nvPr/>
        </p:nvSpPr>
        <p:spPr>
          <a:xfrm>
            <a:off x="6367858" y="3289809"/>
            <a:ext cx="4876800" cy="4876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1200"/>
              </a:spcBef>
              <a:buClr>
                <a:srgbClr val="00A6A7"/>
              </a:buClr>
            </a:pPr>
            <a:r>
              <a:rPr lang="en-US" sz="1400" b="1" i="1" dirty="0">
                <a:solidFill>
                  <a:schemeClr val="tx1"/>
                </a:solidFill>
              </a:rPr>
              <a:t>Summary statement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9037D21-4350-0B9D-42E3-2694B433B02C}"/>
              </a:ext>
            </a:extLst>
          </p:cNvPr>
          <p:cNvSpPr txBox="1"/>
          <p:nvPr/>
        </p:nvSpPr>
        <p:spPr>
          <a:xfrm>
            <a:off x="-128337" y="363621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marL="243834" indent="-243834">
              <a:spcBef>
                <a:spcPts val="1200"/>
              </a:spcBef>
              <a:buClr>
                <a:srgbClr val="00A6A7"/>
              </a:buClr>
              <a:buFont typeface="Calibri" pitchFamily="34" charset="0"/>
              <a:buChar char="•"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48401357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62</Words>
  <Application>Microsoft Office PowerPoint</Application>
  <PresentationFormat>Widescreen</PresentationFormat>
  <Paragraphs>22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Open Sans</vt:lpstr>
      <vt:lpstr>Office Theme</vt:lpstr>
      <vt:lpstr>think-cell Slide</vt:lpstr>
      <vt:lpstr>RIO Purpose Statement &amp; Rationale – Template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Welburn, Peter</dc:creator>
  <cp:lastModifiedBy>Downey, Brad</cp:lastModifiedBy>
  <cp:revision>9</cp:revision>
  <dcterms:created xsi:type="dcterms:W3CDTF">2025-09-03T14:25:33Z</dcterms:created>
  <dcterms:modified xsi:type="dcterms:W3CDTF">2025-09-05T19:00:08Z</dcterms:modified>
</cp:coreProperties>
</file>